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Chivo SemiBold"/>
      <p:regular r:id="rId31"/>
      <p:bold r:id="rId32"/>
      <p:italic r:id="rId33"/>
      <p:boldItalic r:id="rId34"/>
    </p:embeddedFont>
    <p:embeddedFont>
      <p:font typeface="Cabin"/>
      <p:regular r:id="rId35"/>
      <p:bold r:id="rId36"/>
      <p:italic r:id="rId37"/>
      <p:boldItalic r:id="rId38"/>
    </p:embeddedFont>
    <p:embeddedFont>
      <p:font typeface="Anaheim"/>
      <p:regular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DM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996F27-0576-43CC-A450-F1AA6D7E8D0C}">
  <a:tblStyle styleId="{3D996F27-0576-43CC-A450-F1AA6D7E8D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4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6.xml"/><Relationship Id="rId44" Type="http://schemas.openxmlformats.org/officeDocument/2006/relationships/font" Target="fonts/DMSans-regular.fntdata"/><Relationship Id="rId21" Type="http://schemas.openxmlformats.org/officeDocument/2006/relationships/slide" Target="slides/slide15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8.xml"/><Relationship Id="rId46" Type="http://schemas.openxmlformats.org/officeDocument/2006/relationships/font" Target="fonts/DMSans-italic.fntdata"/><Relationship Id="rId23" Type="http://schemas.openxmlformats.org/officeDocument/2006/relationships/slide" Target="slides/slide17.xml"/><Relationship Id="rId45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DMSans-boldItalic.fnt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hivoSemiBo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ChivoSemiBold-italic.fntdata"/><Relationship Id="rId10" Type="http://schemas.openxmlformats.org/officeDocument/2006/relationships/slide" Target="slides/slide4.xml"/><Relationship Id="rId32" Type="http://schemas.openxmlformats.org/officeDocument/2006/relationships/font" Target="fonts/ChivoSemiBold-bold.fntdata"/><Relationship Id="rId13" Type="http://schemas.openxmlformats.org/officeDocument/2006/relationships/slide" Target="slides/slide7.xml"/><Relationship Id="rId35" Type="http://schemas.openxmlformats.org/officeDocument/2006/relationships/font" Target="fonts/Cabin-regular.fntdata"/><Relationship Id="rId12" Type="http://schemas.openxmlformats.org/officeDocument/2006/relationships/slide" Target="slides/slide6.xml"/><Relationship Id="rId34" Type="http://schemas.openxmlformats.org/officeDocument/2006/relationships/font" Target="fonts/Chivo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Cabin-italic.fntdata"/><Relationship Id="rId14" Type="http://schemas.openxmlformats.org/officeDocument/2006/relationships/slide" Target="slides/slide8.xml"/><Relationship Id="rId36" Type="http://schemas.openxmlformats.org/officeDocument/2006/relationships/font" Target="fonts/Cabin-bold.fntdata"/><Relationship Id="rId17" Type="http://schemas.openxmlformats.org/officeDocument/2006/relationships/slide" Target="slides/slide11.xml"/><Relationship Id="rId39" Type="http://schemas.openxmlformats.org/officeDocument/2006/relationships/font" Target="fonts/Anaheim-regular.fntdata"/><Relationship Id="rId16" Type="http://schemas.openxmlformats.org/officeDocument/2006/relationships/slide" Target="slides/slide10.xml"/><Relationship Id="rId38" Type="http://schemas.openxmlformats.org/officeDocument/2006/relationships/font" Target="fonts/Cabin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a42ac425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a42ac425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e47ff6e0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e47ff6e0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a42ac425e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ca42ac425e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a42ac425e_4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a42ac425e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ec38b82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ec38b82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2b2689418a675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2b2689418a675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profile and different target audiences- ella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a42ac425e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a42ac425e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with big solar </a:t>
            </a:r>
            <a:r>
              <a:rPr lang="en"/>
              <a:t>energy</a:t>
            </a:r>
            <a:r>
              <a:rPr lang="en"/>
              <a:t> companies to gain trusts and credibility and also help with solar panel stuff we have tpo deal with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42ac425e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a42ac425e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e34b382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e34b382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2b2689418a675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2b2689418a675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f0339ed7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f0339ed7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ebdf8a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ebdf8a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Ella- MArketing and sales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a42ac425e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a42ac425e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a42ac425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a42ac425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a42ac425e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a42ac425e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a42ac425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a42ac425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Ella- get more stats for frameset market and the </a:t>
            </a:r>
            <a:r>
              <a:rPr lang="en"/>
              <a:t>desirability</a:t>
            </a:r>
            <a:r>
              <a:rPr lang="en"/>
              <a:t> for solar panels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e5305983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e5305983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0339ed7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0339ed7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e47ff6e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e47ff6e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out a few potential companies that would invest in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 dollarin and get more than a dollar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Pitching the revenue model correctly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a42ac425e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a42ac425e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5737" y="0"/>
            <a:ext cx="51712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060375"/>
            <a:ext cx="46317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350" y="3396725"/>
            <a:ext cx="2556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980" y="0"/>
            <a:ext cx="3736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713225" y="1720225"/>
            <a:ext cx="43887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713225" y="2926175"/>
            <a:ext cx="4388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9569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720000" y="118616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454700" y="118615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720000" y="17680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1454700" y="176800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720000" y="234986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1454700" y="234985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720000" y="29317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1454700" y="293170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720000" y="351356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1454700" y="351355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720000" y="40954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1454700" y="409540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838201" y="903450"/>
            <a:ext cx="38919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838200" y="2035350"/>
            <a:ext cx="3891900" cy="22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7980" y="0"/>
            <a:ext cx="3736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713225" y="539500"/>
            <a:ext cx="25446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13225" y="1591600"/>
            <a:ext cx="25446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5"/>
          <p:cNvSpPr/>
          <p:nvPr>
            <p:ph idx="2" type="pic"/>
          </p:nvPr>
        </p:nvSpPr>
        <p:spPr>
          <a:xfrm>
            <a:off x="5610975" y="539500"/>
            <a:ext cx="2801100" cy="40647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/>
          <p:nvPr>
            <p:ph idx="3" type="pic"/>
          </p:nvPr>
        </p:nvSpPr>
        <p:spPr>
          <a:xfrm>
            <a:off x="3514576" y="539500"/>
            <a:ext cx="1938900" cy="225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/>
          <p:nvPr>
            <p:ph idx="4" type="pic"/>
          </p:nvPr>
        </p:nvSpPr>
        <p:spPr>
          <a:xfrm>
            <a:off x="3514575" y="2953775"/>
            <a:ext cx="1938900" cy="16503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5"/>
          <p:cNvSpPr/>
          <p:nvPr>
            <p:ph idx="5" type="pic"/>
          </p:nvPr>
        </p:nvSpPr>
        <p:spPr>
          <a:xfrm flipH="1">
            <a:off x="713175" y="2953775"/>
            <a:ext cx="26439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680" y="0"/>
            <a:ext cx="14641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713225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3107550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3" type="subTitle"/>
          </p:nvPr>
        </p:nvSpPr>
        <p:spPr>
          <a:xfrm>
            <a:off x="5501875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4" type="subTitle"/>
          </p:nvPr>
        </p:nvSpPr>
        <p:spPr>
          <a:xfrm>
            <a:off x="713225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5" type="subTitle"/>
          </p:nvPr>
        </p:nvSpPr>
        <p:spPr>
          <a:xfrm>
            <a:off x="3107550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6" type="subTitle"/>
          </p:nvPr>
        </p:nvSpPr>
        <p:spPr>
          <a:xfrm>
            <a:off x="5501875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0" l="0" r="15824" t="0"/>
          <a:stretch/>
        </p:blipFill>
        <p:spPr>
          <a:xfrm>
            <a:off x="7767773" y="0"/>
            <a:ext cx="1376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13225" y="1735625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4160529" y="1735625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713225" y="3396200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4160529" y="3396200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713226" y="10903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713226" y="27510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7" type="subTitle"/>
          </p:nvPr>
        </p:nvSpPr>
        <p:spPr>
          <a:xfrm>
            <a:off x="4160502" y="10903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8" type="subTitle"/>
          </p:nvPr>
        </p:nvSpPr>
        <p:spPr>
          <a:xfrm>
            <a:off x="4160502" y="27510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31048" t="0"/>
          <a:stretch/>
        </p:blipFill>
        <p:spPr>
          <a:xfrm>
            <a:off x="7668675" y="0"/>
            <a:ext cx="1475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720000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2" type="subTitle"/>
          </p:nvPr>
        </p:nvSpPr>
        <p:spPr>
          <a:xfrm>
            <a:off x="3060553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3" type="subTitle"/>
          </p:nvPr>
        </p:nvSpPr>
        <p:spPr>
          <a:xfrm>
            <a:off x="720000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4" type="subTitle"/>
          </p:nvPr>
        </p:nvSpPr>
        <p:spPr>
          <a:xfrm>
            <a:off x="3060553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5" type="subTitle"/>
          </p:nvPr>
        </p:nvSpPr>
        <p:spPr>
          <a:xfrm>
            <a:off x="5401105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6" type="subTitle"/>
          </p:nvPr>
        </p:nvSpPr>
        <p:spPr>
          <a:xfrm>
            <a:off x="5401105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7" type="subTitle"/>
          </p:nvPr>
        </p:nvSpPr>
        <p:spPr>
          <a:xfrm>
            <a:off x="720000" y="1336275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8" type="subTitle"/>
          </p:nvPr>
        </p:nvSpPr>
        <p:spPr>
          <a:xfrm>
            <a:off x="3060553" y="1336275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9" type="subTitle"/>
          </p:nvPr>
        </p:nvSpPr>
        <p:spPr>
          <a:xfrm>
            <a:off x="5401105" y="1336275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3" type="subTitle"/>
          </p:nvPr>
        </p:nvSpPr>
        <p:spPr>
          <a:xfrm>
            <a:off x="720000" y="3063349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4" type="subTitle"/>
          </p:nvPr>
        </p:nvSpPr>
        <p:spPr>
          <a:xfrm>
            <a:off x="3060553" y="3063351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5" type="subTitle"/>
          </p:nvPr>
        </p:nvSpPr>
        <p:spPr>
          <a:xfrm>
            <a:off x="5401105" y="3063351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15824" t="0"/>
          <a:stretch/>
        </p:blipFill>
        <p:spPr>
          <a:xfrm>
            <a:off x="7767773" y="0"/>
            <a:ext cx="1376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 b="0" l="0" r="31048" t="0"/>
          <a:stretch/>
        </p:blipFill>
        <p:spPr>
          <a:xfrm>
            <a:off x="7668675" y="0"/>
            <a:ext cx="1475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" y="0"/>
            <a:ext cx="3736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575775" y="2698350"/>
            <a:ext cx="3855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575775" y="1723550"/>
            <a:ext cx="129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hasCustomPrompt="1" type="title"/>
          </p:nvPr>
        </p:nvSpPr>
        <p:spPr>
          <a:xfrm>
            <a:off x="4942325" y="3333399"/>
            <a:ext cx="3492600" cy="682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4942325" y="4006250"/>
            <a:ext cx="3492600" cy="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hasCustomPrompt="1" idx="2" type="title"/>
          </p:nvPr>
        </p:nvSpPr>
        <p:spPr>
          <a:xfrm>
            <a:off x="4942325" y="811150"/>
            <a:ext cx="3492600" cy="682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/>
          <p:nvPr>
            <p:ph idx="3" type="subTitle"/>
          </p:nvPr>
        </p:nvSpPr>
        <p:spPr>
          <a:xfrm>
            <a:off x="4942325" y="1483952"/>
            <a:ext cx="3492600" cy="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hasCustomPrompt="1" idx="4" type="title"/>
          </p:nvPr>
        </p:nvSpPr>
        <p:spPr>
          <a:xfrm>
            <a:off x="4942325" y="2072249"/>
            <a:ext cx="3492600" cy="682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5" type="subTitle"/>
          </p:nvPr>
        </p:nvSpPr>
        <p:spPr>
          <a:xfrm>
            <a:off x="4942325" y="2745100"/>
            <a:ext cx="3492600" cy="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713225" y="33833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0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194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713275" y="997850"/>
            <a:ext cx="4448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713225" y="1745009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" y="0"/>
            <a:ext cx="34608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5737" y="0"/>
            <a:ext cx="51712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25" y="1215750"/>
            <a:ext cx="36804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9569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437930" y="2574149"/>
            <a:ext cx="23517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3225" y="2574149"/>
            <a:ext cx="23517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713225" y="2075275"/>
            <a:ext cx="23517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3437932" y="2075275"/>
            <a:ext cx="23517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8680" y="0"/>
            <a:ext cx="14641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24924" t="0"/>
          <a:stretch/>
        </p:blipFill>
        <p:spPr>
          <a:xfrm>
            <a:off x="7537603" y="0"/>
            <a:ext cx="1606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3341350" y="878850"/>
            <a:ext cx="42948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3341350" y="19663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3" name="Google Shape;33;p7"/>
          <p:cNvSpPr/>
          <p:nvPr>
            <p:ph idx="2" type="pic"/>
          </p:nvPr>
        </p:nvSpPr>
        <p:spPr>
          <a:xfrm>
            <a:off x="0" y="0"/>
            <a:ext cx="2787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" y="0"/>
            <a:ext cx="3736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9569" y="0"/>
            <a:ext cx="34608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713225" y="3727800"/>
            <a:ext cx="7717500" cy="728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 SemiBold"/>
              <a:buNone/>
              <a:defRPr sz="30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energy.gov/eere/solar/federal-solar-tax-credits-businesses#:~:text=A%20solar%20PV%20property%20that,reduces%20tax%20liability%20by%20%24300%2C000" TargetMode="External"/><Relationship Id="rId4" Type="http://schemas.openxmlformats.org/officeDocument/2006/relationships/hyperlink" Target="https://thundersaidenergy.com/downloads/industrial-energy-and-electricity-consumption-by-secto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Relationship Id="rId4" Type="http://schemas.openxmlformats.org/officeDocument/2006/relationships/image" Target="../media/image41.jpg"/><Relationship Id="rId9" Type="http://schemas.openxmlformats.org/officeDocument/2006/relationships/image" Target="../media/image44.jpg"/><Relationship Id="rId5" Type="http://schemas.openxmlformats.org/officeDocument/2006/relationships/image" Target="../media/image8.jpg"/><Relationship Id="rId6" Type="http://schemas.openxmlformats.org/officeDocument/2006/relationships/image" Target="../media/image39.jp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676" y="2411423"/>
            <a:ext cx="3786199" cy="219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810" y="1805595"/>
            <a:ext cx="353510" cy="142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486" y="1730509"/>
            <a:ext cx="463446" cy="18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ctrTitle"/>
          </p:nvPr>
        </p:nvSpPr>
        <p:spPr>
          <a:xfrm>
            <a:off x="713225" y="1060375"/>
            <a:ext cx="46317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Solar-Boost Finance</a:t>
            </a:r>
            <a:endParaRPr sz="5800"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713350" y="3396725"/>
            <a:ext cx="2556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B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608" y="1422276"/>
            <a:ext cx="2722826" cy="290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and ROI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25" y="1040625"/>
            <a:ext cx="31170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1356675" y="910125"/>
            <a:ext cx="22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Selling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solar energy to companies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23738"/>
            <a:ext cx="31170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4883688" y="910113"/>
            <a:ext cx="2244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Capitalizing on ITC and PTC tax credits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326650" y="1033775"/>
            <a:ext cx="33675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$45,000+ </a:t>
            </a: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annually</a:t>
            </a: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per 1 MW solar farm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250650" y="1465950"/>
            <a:ext cx="28899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$18,000+ annually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$300 million+  total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revenue opportunities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326650" y="4001450"/>
            <a:ext cx="4419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260525" y="3218900"/>
            <a:ext cx="71691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 Investment: $1,000,000 for a 1 MW solar field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 Value of Revenue Streams and Deductions: $1,850,000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 Value of Costs: $363,555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Total Return on Investment: 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$486,000 (48% ROI)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</a:t>
            </a:r>
            <a:endParaRPr/>
          </a:p>
        </p:txBody>
      </p:sp>
      <p:sp>
        <p:nvSpPr>
          <p:cNvPr id="264" name="Google Shape;264;p35"/>
          <p:cNvSpPr txBox="1"/>
          <p:nvPr>
            <p:ph idx="4" type="subTitle"/>
          </p:nvPr>
        </p:nvSpPr>
        <p:spPr>
          <a:xfrm>
            <a:off x="713225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Competition </a:t>
            </a:r>
            <a:endParaRPr/>
          </a:p>
        </p:txBody>
      </p:sp>
      <p:sp>
        <p:nvSpPr>
          <p:cNvPr id="265" name="Google Shape;265;p35"/>
          <p:cNvSpPr txBox="1"/>
          <p:nvPr>
            <p:ph idx="5" type="subTitle"/>
          </p:nvPr>
        </p:nvSpPr>
        <p:spPr>
          <a:xfrm>
            <a:off x="3107550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Strategies </a:t>
            </a:r>
            <a:endParaRPr/>
          </a:p>
        </p:txBody>
      </p:sp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713225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Duke Energy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Prologis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idx="2" type="subTitle"/>
          </p:nvPr>
        </p:nvSpPr>
        <p:spPr>
          <a:xfrm>
            <a:off x="3107550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Owns power generating facilities and produces their own energy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transmission lines to help sell </a:t>
            </a:r>
            <a:r>
              <a:rPr lang="en"/>
              <a:t>electricity</a:t>
            </a:r>
            <a:r>
              <a:rPr lang="en"/>
              <a:t> to large communities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Take</a:t>
            </a:r>
            <a:r>
              <a:rPr lang="en"/>
              <a:t> the global supply chain's energy to solar-powered facilities to cut energy costs</a:t>
            </a:r>
            <a:endParaRPr/>
          </a:p>
        </p:txBody>
      </p:sp>
      <p:sp>
        <p:nvSpPr>
          <p:cNvPr id="268" name="Google Shape;268;p35"/>
          <p:cNvSpPr txBox="1"/>
          <p:nvPr>
            <p:ph idx="3" type="subTitle"/>
          </p:nvPr>
        </p:nvSpPr>
        <p:spPr>
          <a:xfrm>
            <a:off x="5501875" y="2549826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Duke energy operates in east coast and part of midwest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S-B Energy supplies energy to southwest side of sunbelt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sunlight generates more solar energy, more to sell back, can afford to be cheaper</a:t>
            </a:r>
            <a:endParaRPr/>
          </a:p>
        </p:txBody>
      </p:sp>
      <p:sp>
        <p:nvSpPr>
          <p:cNvPr id="269" name="Google Shape;269;p35"/>
          <p:cNvSpPr txBox="1"/>
          <p:nvPr>
            <p:ph idx="6" type="subTitle"/>
          </p:nvPr>
        </p:nvSpPr>
        <p:spPr>
          <a:xfrm>
            <a:off x="5501875" y="1778400"/>
            <a:ext cx="21753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are different </a:t>
            </a:r>
            <a:endParaRPr/>
          </a:p>
        </p:txBody>
      </p:sp>
      <p:grpSp>
        <p:nvGrpSpPr>
          <p:cNvPr id="270" name="Google Shape;270;p35"/>
          <p:cNvGrpSpPr/>
          <p:nvPr/>
        </p:nvGrpSpPr>
        <p:grpSpPr>
          <a:xfrm>
            <a:off x="3183747" y="1236332"/>
            <a:ext cx="368987" cy="369016"/>
            <a:chOff x="-63252250" y="1930850"/>
            <a:chExt cx="319000" cy="319025"/>
          </a:xfrm>
        </p:grpSpPr>
        <p:sp>
          <p:nvSpPr>
            <p:cNvPr id="271" name="Google Shape;271;p35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5"/>
          <p:cNvGrpSpPr/>
          <p:nvPr/>
        </p:nvGrpSpPr>
        <p:grpSpPr>
          <a:xfrm>
            <a:off x="5578066" y="1237604"/>
            <a:ext cx="318873" cy="366471"/>
            <a:chOff x="-62496925" y="1931475"/>
            <a:chExt cx="275675" cy="316825"/>
          </a:xfrm>
        </p:grpSpPr>
        <p:sp>
          <p:nvSpPr>
            <p:cNvPr id="274" name="Google Shape;274;p35"/>
            <p:cNvSpPr/>
            <p:nvPr/>
          </p:nvSpPr>
          <p:spPr>
            <a:xfrm>
              <a:off x="-62496925" y="1931475"/>
              <a:ext cx="275675" cy="316825"/>
            </a:xfrm>
            <a:custGeom>
              <a:rect b="b" l="l" r="r" t="t"/>
              <a:pathLst>
                <a:path extrusionOk="0" h="12673" w="11027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-62390600" y="2016700"/>
              <a:ext cx="63025" cy="146525"/>
            </a:xfrm>
            <a:custGeom>
              <a:rect b="b" l="l" r="r" t="t"/>
              <a:pathLst>
                <a:path extrusionOk="0" h="5861" w="2521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5"/>
          <p:cNvSpPr/>
          <p:nvPr/>
        </p:nvSpPr>
        <p:spPr>
          <a:xfrm>
            <a:off x="789432" y="1238168"/>
            <a:ext cx="365373" cy="365344"/>
          </a:xfrm>
          <a:custGeom>
            <a:rect b="b" l="l" r="r" t="t"/>
            <a:pathLst>
              <a:path extrusionOk="0" h="12634" w="12635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4333" r="0" t="0"/>
          <a:stretch/>
        </p:blipFill>
        <p:spPr>
          <a:xfrm>
            <a:off x="7192375" y="312225"/>
            <a:ext cx="1873525" cy="18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 rot="5400000">
            <a:off x="375750" y="1460050"/>
            <a:ext cx="4081500" cy="2240400"/>
          </a:xfrm>
          <a:prstGeom prst="roundRect">
            <a:avLst>
              <a:gd fmla="val 727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type="title"/>
          </p:nvPr>
        </p:nvSpPr>
        <p:spPr>
          <a:xfrm>
            <a:off x="3838201" y="903450"/>
            <a:ext cx="38919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Software</a:t>
            </a:r>
            <a:endParaRPr/>
          </a:p>
        </p:txBody>
      </p:sp>
      <p:sp>
        <p:nvSpPr>
          <p:cNvPr id="284" name="Google Shape;284;p36"/>
          <p:cNvSpPr txBox="1"/>
          <p:nvPr>
            <p:ph idx="1" type="subTitle"/>
          </p:nvPr>
        </p:nvSpPr>
        <p:spPr>
          <a:xfrm>
            <a:off x="3838200" y="2026275"/>
            <a:ext cx="3891900" cy="22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Demo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5124" l="67051" r="4990" t="5133"/>
          <a:stretch/>
        </p:blipFill>
        <p:spPr>
          <a:xfrm>
            <a:off x="1364850" y="599275"/>
            <a:ext cx="2108100" cy="3878400"/>
          </a:xfrm>
          <a:prstGeom prst="roundRect">
            <a:avLst>
              <a:gd fmla="val 6389" name="adj"/>
            </a:avLst>
          </a:prstGeom>
          <a:noFill/>
          <a:ln>
            <a:noFill/>
          </a:ln>
        </p:spPr>
      </p:pic>
      <p:grpSp>
        <p:nvGrpSpPr>
          <p:cNvPr id="286" name="Google Shape;286;p36"/>
          <p:cNvGrpSpPr/>
          <p:nvPr/>
        </p:nvGrpSpPr>
        <p:grpSpPr>
          <a:xfrm>
            <a:off x="2038522" y="716647"/>
            <a:ext cx="585857" cy="86600"/>
            <a:chOff x="281617" y="1581250"/>
            <a:chExt cx="480999" cy="71100"/>
          </a:xfrm>
        </p:grpSpPr>
        <p:sp>
          <p:nvSpPr>
            <p:cNvPr id="287" name="Google Shape;287;p36"/>
            <p:cNvSpPr/>
            <p:nvPr/>
          </p:nvSpPr>
          <p:spPr>
            <a:xfrm>
              <a:off x="281617" y="1581250"/>
              <a:ext cx="340200" cy="711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691516" y="1581250"/>
              <a:ext cx="71100" cy="7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00" y="1367775"/>
            <a:ext cx="2026050" cy="24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52600"/>
            <a:ext cx="24860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75" y="1267250"/>
            <a:ext cx="24955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550" y="2510475"/>
            <a:ext cx="25050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9112" y="3889800"/>
            <a:ext cx="25050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2825" y="124238"/>
            <a:ext cx="2514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4625" y="1428738"/>
            <a:ext cx="26289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9875" y="-74375"/>
            <a:ext cx="28194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3250" y="3481575"/>
            <a:ext cx="2486025" cy="107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56550" y="3955338"/>
            <a:ext cx="2969550" cy="103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</a:t>
            </a:r>
            <a:r>
              <a:rPr lang="en"/>
              <a:t>Target </a:t>
            </a:r>
            <a:r>
              <a:rPr lang="en"/>
              <a:t>Audience</a:t>
            </a:r>
            <a:endParaRPr/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713225" y="1215750"/>
            <a:ext cx="3680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are targeting large </a:t>
            </a:r>
            <a:r>
              <a:rPr lang="en" sz="2000"/>
              <a:t>manufacturers</a:t>
            </a:r>
            <a:r>
              <a:rPr lang="en" sz="2000"/>
              <a:t> in California </a:t>
            </a:r>
            <a:endParaRPr sz="20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Produce and consume exponentially more energy than residents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Incentives to meet clean energy requirements and tax benefits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They have the resources to invest on a large scale</a:t>
            </a:r>
            <a:endParaRPr b="1"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950" y="0"/>
            <a:ext cx="3347050" cy="23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50" y="2571750"/>
            <a:ext cx="3347050" cy="2227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idx="6" type="subTitle"/>
          </p:nvPr>
        </p:nvSpPr>
        <p:spPr>
          <a:xfrm>
            <a:off x="713226" y="27510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Call </a:t>
            </a:r>
            <a:r>
              <a:rPr lang="en"/>
              <a:t>Representatives</a:t>
            </a:r>
            <a:endParaRPr/>
          </a:p>
        </p:txBody>
      </p:sp>
      <p:sp>
        <p:nvSpPr>
          <p:cNvPr id="316" name="Google Shape;31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Strategy to Sell </a:t>
            </a:r>
            <a:endParaRPr/>
          </a:p>
        </p:txBody>
      </p:sp>
      <p:sp>
        <p:nvSpPr>
          <p:cNvPr id="317" name="Google Shape;317;p39"/>
          <p:cNvSpPr txBox="1"/>
          <p:nvPr>
            <p:ph idx="1" type="subTitle"/>
          </p:nvPr>
        </p:nvSpPr>
        <p:spPr>
          <a:xfrm>
            <a:off x="713225" y="1735625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Curate our online marketing </a:t>
            </a:r>
            <a:r>
              <a:rPr lang="en"/>
              <a:t>strategies</a:t>
            </a:r>
            <a:r>
              <a:rPr lang="en"/>
              <a:t> towards large manufacturing </a:t>
            </a:r>
            <a:r>
              <a:rPr lang="en"/>
              <a:t>profiles</a:t>
            </a:r>
            <a:r>
              <a:rPr lang="en"/>
              <a:t>. Ensure that there are resources and promotions online is key for visibility. </a:t>
            </a:r>
            <a:endParaRPr/>
          </a:p>
        </p:txBody>
      </p:sp>
      <p:sp>
        <p:nvSpPr>
          <p:cNvPr id="318" name="Google Shape;318;p39"/>
          <p:cNvSpPr txBox="1"/>
          <p:nvPr>
            <p:ph idx="2" type="subTitle"/>
          </p:nvPr>
        </p:nvSpPr>
        <p:spPr>
          <a:xfrm>
            <a:off x="4160529" y="1735625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/>
              <a:t>renewable</a:t>
            </a:r>
            <a:r>
              <a:rPr lang="en"/>
              <a:t> energy on a large-scale has many benefits for the environment, meeting renewable energy standards for companies, and </a:t>
            </a:r>
            <a:r>
              <a:rPr lang="en"/>
              <a:t>benefits from the government.</a:t>
            </a:r>
            <a:endParaRPr/>
          </a:p>
        </p:txBody>
      </p:sp>
      <p:sp>
        <p:nvSpPr>
          <p:cNvPr id="319" name="Google Shape;319;p39"/>
          <p:cNvSpPr txBox="1"/>
          <p:nvPr>
            <p:ph idx="3" type="subTitle"/>
          </p:nvPr>
        </p:nvSpPr>
        <p:spPr>
          <a:xfrm>
            <a:off x="713225" y="3396200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companies will be identified and directly contacted to be given information about S-B Energy and given an opportunity to set up a consultation meeting.</a:t>
            </a:r>
            <a:endParaRPr/>
          </a:p>
        </p:txBody>
      </p:sp>
      <p:sp>
        <p:nvSpPr>
          <p:cNvPr id="320" name="Google Shape;320;p39"/>
          <p:cNvSpPr txBox="1"/>
          <p:nvPr>
            <p:ph idx="4" type="subTitle"/>
          </p:nvPr>
        </p:nvSpPr>
        <p:spPr>
          <a:xfrm>
            <a:off x="4160529" y="3396200"/>
            <a:ext cx="3250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strategy will allow us to gain credibility and trust with these larger companies. We will collaborate with them to ensure best use of land and solar panels.</a:t>
            </a:r>
            <a:endParaRPr/>
          </a:p>
        </p:txBody>
      </p:sp>
      <p:sp>
        <p:nvSpPr>
          <p:cNvPr id="321" name="Google Shape;321;p39"/>
          <p:cNvSpPr txBox="1"/>
          <p:nvPr>
            <p:ph idx="5" type="subTitle"/>
          </p:nvPr>
        </p:nvSpPr>
        <p:spPr>
          <a:xfrm>
            <a:off x="713226" y="10903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selling </a:t>
            </a:r>
            <a:endParaRPr/>
          </a:p>
        </p:txBody>
      </p:sp>
      <p:sp>
        <p:nvSpPr>
          <p:cNvPr id="322" name="Google Shape;322;p39"/>
          <p:cNvSpPr txBox="1"/>
          <p:nvPr>
            <p:ph idx="7" type="subTitle"/>
          </p:nvPr>
        </p:nvSpPr>
        <p:spPr>
          <a:xfrm>
            <a:off x="4160502" y="10903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on Benefits </a:t>
            </a:r>
            <a:endParaRPr/>
          </a:p>
        </p:txBody>
      </p:sp>
      <p:sp>
        <p:nvSpPr>
          <p:cNvPr id="323" name="Google Shape;323;p39"/>
          <p:cNvSpPr txBox="1"/>
          <p:nvPr>
            <p:ph idx="8" type="subTitle"/>
          </p:nvPr>
        </p:nvSpPr>
        <p:spPr>
          <a:xfrm>
            <a:off x="4160502" y="2751075"/>
            <a:ext cx="32502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</a:t>
            </a:r>
            <a:r>
              <a:rPr lang="en"/>
              <a:t> Energy Partnership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3624650" y="603650"/>
            <a:ext cx="3855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Solar-Boost </a:t>
            </a:r>
            <a:r>
              <a:rPr lang="en" sz="4600"/>
              <a:t>Finance</a:t>
            </a:r>
            <a:r>
              <a:rPr lang="en" sz="4600"/>
              <a:t> </a:t>
            </a:r>
            <a:endParaRPr sz="4600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486174"/>
            <a:ext cx="2741652" cy="22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>
            <p:ph idx="4294967295" type="body"/>
          </p:nvPr>
        </p:nvSpPr>
        <p:spPr>
          <a:xfrm>
            <a:off x="3706175" y="2127300"/>
            <a:ext cx="47772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provide energy to the United States’ largest manufacturers through the solar fields we build.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Why we choose to do it </a:t>
            </a:r>
            <a:endParaRPr b="1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Increased demand in solar energy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Big corporations and manufacturing plants requires huge energy sources to run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 incentives for utilization of solar energy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Could save them ~$250,000 annually by having a 1 MW solar farm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highlight>
                  <a:schemeClr val="accent4"/>
                </a:highlight>
              </a:rPr>
              <a:t>Solar energy accounted for 53% of all new electricity-generating capacity added to the U.S. grid in 2023.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rowth Potential</a:t>
            </a:r>
            <a:endParaRPr/>
          </a:p>
        </p:txBody>
      </p:sp>
      <p:sp>
        <p:nvSpPr>
          <p:cNvPr id="336" name="Google Shape;336;p41"/>
          <p:cNvSpPr txBox="1"/>
          <p:nvPr>
            <p:ph idx="1" type="subTitle"/>
          </p:nvPr>
        </p:nvSpPr>
        <p:spPr>
          <a:xfrm>
            <a:off x="2815925" y="2129013"/>
            <a:ext cx="46074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Expanding to new locations across the sunbelt </a:t>
            </a:r>
            <a:endParaRPr sz="2000"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03" y="1251547"/>
            <a:ext cx="449800" cy="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2815925" y="1190100"/>
            <a:ext cx="417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Scaling up the size of solar farm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150" y="2334312"/>
            <a:ext cx="449812" cy="44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00" y="34757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2815925" y="3475775"/>
            <a:ext cx="518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Finding more business to collaborate with and potentially house owners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-106850" y="2614200"/>
            <a:ext cx="372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94B"/>
                </a:solidFill>
              </a:rPr>
              <a:t>Thank you!</a:t>
            </a:r>
            <a:endParaRPr>
              <a:solidFill>
                <a:srgbClr val="0D194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713225" y="1215750"/>
            <a:ext cx="8103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https://www.energy.gov/eere/solar/federal-solar-tax-credits-businesses#:~:text=A%20solar%20PV%20property%20that,reduces%20tax%20liability%20by%20%24300%2C000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https://thundersaidenergy.com/downloads/industrial-energy-and-electricity-consumption-by-sector/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28644" r="2777" t="0"/>
          <a:stretch/>
        </p:blipFill>
        <p:spPr>
          <a:xfrm>
            <a:off x="812500" y="1526375"/>
            <a:ext cx="1366200" cy="13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808600" y="2854125"/>
            <a:ext cx="1374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Claire Hawks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2708075" y="2854125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Ella McCoy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2604275" y="1526350"/>
            <a:ext cx="1366200" cy="13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4471725" y="1526350"/>
            <a:ext cx="1366200" cy="13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6339175" y="1526350"/>
            <a:ext cx="1366200" cy="13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3554200" y="3362775"/>
            <a:ext cx="1366200" cy="13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662650" y="3362775"/>
            <a:ext cx="1366200" cy="13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725" y="2854113"/>
            <a:ext cx="151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Drake Hagerman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6446875" y="2854125"/>
            <a:ext cx="12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Hey Cheuk Lo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1556750" y="4690575"/>
            <a:ext cx="157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Peter Krivacka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3659950" y="4690575"/>
            <a:ext cx="11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Brett Soeka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5731500" y="4690575"/>
            <a:ext cx="108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Kyle Cardwell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35591" l="0" r="0" t="0"/>
          <a:stretch/>
        </p:blipFill>
        <p:spPr>
          <a:xfrm>
            <a:off x="2604275" y="1526350"/>
            <a:ext cx="1373999" cy="1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5">
            <a:alphaModFix/>
          </a:blip>
          <a:srcRect b="26969" l="0" r="0" t="0"/>
          <a:stretch/>
        </p:blipFill>
        <p:spPr>
          <a:xfrm>
            <a:off x="4476725" y="1526350"/>
            <a:ext cx="1366200" cy="13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6">
            <a:alphaModFix/>
          </a:blip>
          <a:srcRect b="0" l="10337" r="20558" t="0"/>
          <a:stretch/>
        </p:blipFill>
        <p:spPr>
          <a:xfrm>
            <a:off x="6339175" y="1531425"/>
            <a:ext cx="1366200" cy="13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2650" y="3298369"/>
            <a:ext cx="1374000" cy="139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2400" y="3362775"/>
            <a:ext cx="1366200" cy="1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2000" y="3298375"/>
            <a:ext cx="1438925" cy="14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idx="4" type="subTitle"/>
          </p:nvPr>
        </p:nvSpPr>
        <p:spPr>
          <a:xfrm>
            <a:off x="3995057" y="2075275"/>
            <a:ext cx="23517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Objectives</a:t>
            </a:r>
            <a:endParaRPr/>
          </a:p>
        </p:txBody>
      </p:sp>
      <p:sp>
        <p:nvSpPr>
          <p:cNvPr id="359" name="Google Shape;359;p44"/>
          <p:cNvSpPr txBox="1"/>
          <p:nvPr>
            <p:ph idx="1" type="subTitle"/>
          </p:nvPr>
        </p:nvSpPr>
        <p:spPr>
          <a:xfrm>
            <a:off x="4093150" y="2571750"/>
            <a:ext cx="21555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lang="en" sz="1300"/>
              <a:t>o expand our renewable energy solutions across the nation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Enhancing accessibility to solar power for homes and businesses alike.</a:t>
            </a:r>
            <a:endParaRPr sz="1300"/>
          </a:p>
        </p:txBody>
      </p:sp>
      <p:sp>
        <p:nvSpPr>
          <p:cNvPr id="360" name="Google Shape;360;p44"/>
          <p:cNvSpPr txBox="1"/>
          <p:nvPr>
            <p:ph idx="2" type="subTitle"/>
          </p:nvPr>
        </p:nvSpPr>
        <p:spPr>
          <a:xfrm>
            <a:off x="713225" y="2571750"/>
            <a:ext cx="25101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</a:t>
            </a:r>
            <a:r>
              <a:rPr lang="en" sz="1300"/>
              <a:t> simplify the transition to solar energy for large corporations, providing an efficient, hassle-free solution that ensures autonomy and sustainability in their energy use.</a:t>
            </a:r>
            <a:endParaRPr sz="1300"/>
          </a:p>
        </p:txBody>
      </p:sp>
      <p:sp>
        <p:nvSpPr>
          <p:cNvPr id="361" name="Google Shape;361;p44"/>
          <p:cNvSpPr txBox="1"/>
          <p:nvPr>
            <p:ph idx="3" type="subTitle"/>
          </p:nvPr>
        </p:nvSpPr>
        <p:spPr>
          <a:xfrm>
            <a:off x="713225" y="2075275"/>
            <a:ext cx="23517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395" y="2519877"/>
            <a:ext cx="1426904" cy="312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44"/>
          <p:cNvGrpSpPr/>
          <p:nvPr/>
        </p:nvGrpSpPr>
        <p:grpSpPr>
          <a:xfrm>
            <a:off x="3995062" y="1501395"/>
            <a:ext cx="382665" cy="367194"/>
            <a:chOff x="-62890750" y="2296300"/>
            <a:chExt cx="330825" cy="317450"/>
          </a:xfrm>
        </p:grpSpPr>
        <p:sp>
          <p:nvSpPr>
            <p:cNvPr id="364" name="Google Shape;364;p44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44"/>
          <p:cNvGrpSpPr/>
          <p:nvPr/>
        </p:nvGrpSpPr>
        <p:grpSpPr>
          <a:xfrm>
            <a:off x="789418" y="1502233"/>
            <a:ext cx="239610" cy="365517"/>
            <a:chOff x="-64343900" y="2282125"/>
            <a:chExt cx="207150" cy="316000"/>
          </a:xfrm>
        </p:grpSpPr>
        <p:sp>
          <p:nvSpPr>
            <p:cNvPr id="368" name="Google Shape;368;p44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</a:t>
            </a:r>
            <a:r>
              <a:rPr lang="en"/>
              <a:t> </a:t>
            </a:r>
            <a:endParaRPr/>
          </a:p>
        </p:txBody>
      </p:sp>
      <p:sp>
        <p:nvSpPr>
          <p:cNvPr id="173" name="Google Shape;173;p27"/>
          <p:cNvSpPr txBox="1"/>
          <p:nvPr>
            <p:ph idx="2" type="title"/>
          </p:nvPr>
        </p:nvSpPr>
        <p:spPr>
          <a:xfrm>
            <a:off x="720000" y="102451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454700" y="102450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Our Idea</a:t>
            </a:r>
            <a:endParaRPr/>
          </a:p>
        </p:txBody>
      </p:sp>
      <p:sp>
        <p:nvSpPr>
          <p:cNvPr id="175" name="Google Shape;175;p27"/>
          <p:cNvSpPr txBox="1"/>
          <p:nvPr>
            <p:ph idx="3" type="title"/>
          </p:nvPr>
        </p:nvSpPr>
        <p:spPr>
          <a:xfrm>
            <a:off x="720000" y="153016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1454700" y="153015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 </a:t>
            </a:r>
            <a:endParaRPr/>
          </a:p>
        </p:txBody>
      </p:sp>
      <p:sp>
        <p:nvSpPr>
          <p:cNvPr id="177" name="Google Shape;177;p27"/>
          <p:cNvSpPr txBox="1"/>
          <p:nvPr>
            <p:ph idx="5" type="title"/>
          </p:nvPr>
        </p:nvSpPr>
        <p:spPr>
          <a:xfrm>
            <a:off x="720000" y="211201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1454700" y="2112000"/>
            <a:ext cx="2836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Market/Revenues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9" name="Google Shape;179;p27"/>
          <p:cNvSpPr txBox="1"/>
          <p:nvPr>
            <p:ph idx="7" type="title"/>
          </p:nvPr>
        </p:nvSpPr>
        <p:spPr>
          <a:xfrm>
            <a:off x="720000" y="269386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0" name="Google Shape;180;p27"/>
          <p:cNvSpPr txBox="1"/>
          <p:nvPr>
            <p:ph idx="8" type="subTitle"/>
          </p:nvPr>
        </p:nvSpPr>
        <p:spPr>
          <a:xfrm>
            <a:off x="1454700" y="2693850"/>
            <a:ext cx="2836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81" name="Google Shape;181;p27"/>
          <p:cNvSpPr txBox="1"/>
          <p:nvPr>
            <p:ph idx="9" type="title"/>
          </p:nvPr>
        </p:nvSpPr>
        <p:spPr>
          <a:xfrm>
            <a:off x="720000" y="327571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2" name="Google Shape;182;p27"/>
          <p:cNvSpPr txBox="1"/>
          <p:nvPr>
            <p:ph idx="13" type="subTitle"/>
          </p:nvPr>
        </p:nvSpPr>
        <p:spPr>
          <a:xfrm>
            <a:off x="1454700" y="327570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</a:t>
            </a:r>
            <a:endParaRPr/>
          </a:p>
        </p:txBody>
      </p:sp>
      <p:sp>
        <p:nvSpPr>
          <p:cNvPr id="183" name="Google Shape;183;p27"/>
          <p:cNvSpPr txBox="1"/>
          <p:nvPr>
            <p:ph idx="14" type="title"/>
          </p:nvPr>
        </p:nvSpPr>
        <p:spPr>
          <a:xfrm>
            <a:off x="720000" y="385756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4" name="Google Shape;184;p27"/>
          <p:cNvSpPr txBox="1"/>
          <p:nvPr>
            <p:ph idx="15" type="subTitle"/>
          </p:nvPr>
        </p:nvSpPr>
        <p:spPr>
          <a:xfrm>
            <a:off x="1454700" y="3857554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to Sell 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850" y="1128200"/>
            <a:ext cx="4852501" cy="3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14" type="title"/>
          </p:nvPr>
        </p:nvSpPr>
        <p:spPr>
          <a:xfrm>
            <a:off x="720000" y="4326687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454700" y="4363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hivo SemiBold"/>
                <a:ea typeface="Chivo SemiBold"/>
                <a:cs typeface="Chivo SemiBold"/>
                <a:sym typeface="Chivo SemiBold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285850" y="536575"/>
            <a:ext cx="42948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Frameset of market </a:t>
            </a:r>
            <a:endParaRPr/>
          </a:p>
        </p:txBody>
      </p:sp>
      <p:sp>
        <p:nvSpPr>
          <p:cNvPr id="193" name="Google Shape;193;p28"/>
          <p:cNvSpPr txBox="1"/>
          <p:nvPr>
            <p:ph idx="1" type="subTitle"/>
          </p:nvPr>
        </p:nvSpPr>
        <p:spPr>
          <a:xfrm>
            <a:off x="3285850" y="1564375"/>
            <a:ext cx="4294800" cy="3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Reasons for our company </a:t>
            </a:r>
            <a:endParaRPr b="1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Not </a:t>
            </a:r>
            <a:r>
              <a:rPr b="1" lang="en"/>
              <a:t>enough big businesses invested in</a:t>
            </a:r>
            <a:r>
              <a:rPr b="1" lang="en"/>
              <a:t> solar energy</a:t>
            </a:r>
            <a:endParaRPr b="1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Percentage</a:t>
            </a:r>
            <a:r>
              <a:rPr lang="en"/>
              <a:t> requirement  from </a:t>
            </a:r>
            <a:r>
              <a:rPr lang="en"/>
              <a:t>government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Government incentive</a:t>
            </a:r>
            <a:endParaRPr b="1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Financial</a:t>
            </a:r>
            <a:r>
              <a:rPr lang="en"/>
              <a:t> incentives with getting </a:t>
            </a:r>
            <a:r>
              <a:rPr lang="en"/>
              <a:t>invested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-Big Benefits in California 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Solar panels are expensive </a:t>
            </a:r>
            <a:endParaRPr b="1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Getting a whole solar field for an individual company is time consuming and expensive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-Acquiring suitable land, securing permits, and addressing environmental concerns can be challenging for new entrants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318" r="14941" t="0"/>
          <a:stretch/>
        </p:blipFill>
        <p:spPr>
          <a:xfrm>
            <a:off x="0" y="0"/>
            <a:ext cx="2787000" cy="514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of </a:t>
            </a:r>
            <a:r>
              <a:rPr lang="en"/>
              <a:t>Frameset</a:t>
            </a:r>
            <a:r>
              <a:rPr lang="en"/>
              <a:t> </a:t>
            </a:r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720050" y="10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{3D996F27-0576-43CC-A450-F1AA6D7E8D0C}</a:tableStyleId>
              </a:tblPr>
              <a:tblGrid>
                <a:gridCol w="1833775"/>
                <a:gridCol w="5180725"/>
              </a:tblGrid>
              <a:tr h="3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Reasons to invest </a:t>
                      </a:r>
                      <a:endParaRPr b="1" sz="1000" u="sng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Government push for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0% of all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energy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needs to be clean by 203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 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Benefits of investing  </a:t>
                      </a:r>
                      <a:endParaRPr b="1" sz="1000" u="sng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Investment Tax Credit (ITC) - tax credit equal to 30% of the cost of a solar panel system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Production Tax Credit (PTC)- is a 2.6 ¢ per kilowatt-hour (kWh) tax credit for electricity generated by solar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Why </a:t>
                      </a:r>
                      <a:r>
                        <a:rPr b="1" lang="en" sz="1000" u="sng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California</a:t>
                      </a:r>
                      <a:endParaRPr b="1" sz="1000" u="sng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 the last 4 years only a 2.7% increase is renewable energy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usage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Going solar  in California can save hundreds of thousands, sometimes millions in reduced power bills.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Investment Cost</a:t>
                      </a:r>
                      <a:endParaRPr b="1" sz="1000" u="sng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 1 MW solar farm costs $800,000-$1,000,000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29"/>
          <p:cNvSpPr txBox="1"/>
          <p:nvPr/>
        </p:nvSpPr>
        <p:spPr>
          <a:xfrm>
            <a:off x="720000" y="1114350"/>
            <a:ext cx="7014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34916" l="0" r="0" t="31509"/>
          <a:stretch/>
        </p:blipFill>
        <p:spPr>
          <a:xfrm>
            <a:off x="-100" y="3416675"/>
            <a:ext cx="9144226" cy="172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0"/>
            <a:ext cx="83364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838201" y="257575"/>
            <a:ext cx="38919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 </a:t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268350" y="1794675"/>
            <a:ext cx="1962000" cy="1707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Install Solar Fields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3591000" y="1794675"/>
            <a:ext cx="1962000" cy="1707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Sell energy to companies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913650" y="1794675"/>
            <a:ext cx="1962000" cy="1707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Based on the amount of energy used, charge a percentage of the companies’ renewable energy tax benefits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157275" y="127600"/>
            <a:ext cx="85470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Partnership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318450" y="1283450"/>
            <a:ext cx="46515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 Digital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(San Ramon, CA) - Subsidiary of American energy conglomerate GE Vernova; the company specializes in providing software and industrial internet to industrial companies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Chevron Corporation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(San Ramon, CA) - The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second largest integrated energy company headquartered in the US. Continue to strive to create affordable, reliable and ever-cleaner energy.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Shell Energy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(Offices all throughout California) - Provide energy to businesses that are tailored with energy products to meet sustainability needs.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323" y="86848"/>
            <a:ext cx="3444950" cy="15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613" y="1742624"/>
            <a:ext cx="2800375" cy="1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826" y="3600475"/>
            <a:ext cx="3100452" cy="14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money </a:t>
            </a:r>
            <a:endParaRPr/>
          </a:p>
        </p:txBody>
      </p:sp>
      <p:sp>
        <p:nvSpPr>
          <p:cNvPr id="230" name="Google Shape;230;p33"/>
          <p:cNvSpPr txBox="1"/>
          <p:nvPr>
            <p:ph idx="1" type="subTitle"/>
          </p:nvPr>
        </p:nvSpPr>
        <p:spPr>
          <a:xfrm>
            <a:off x="491400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S-B acquires initial investment to pay for land and solar panels from venture capitalists.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1" name="Google Shape;231;p33"/>
          <p:cNvSpPr txBox="1"/>
          <p:nvPr>
            <p:ph idx="2" type="subTitle"/>
          </p:nvPr>
        </p:nvSpPr>
        <p:spPr>
          <a:xfrm>
            <a:off x="3060553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S-B finance uses this money to buy land, finance solar panels, and install solar fields.</a:t>
            </a:r>
            <a:endParaRPr/>
          </a:p>
        </p:txBody>
      </p:sp>
      <p:sp>
        <p:nvSpPr>
          <p:cNvPr id="232" name="Google Shape;232;p33"/>
          <p:cNvSpPr txBox="1"/>
          <p:nvPr>
            <p:ph idx="3" type="subTitle"/>
          </p:nvPr>
        </p:nvSpPr>
        <p:spPr>
          <a:xfrm>
            <a:off x="491400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fields provide energy to </a:t>
            </a:r>
            <a:r>
              <a:rPr lang="en"/>
              <a:t>customers</a:t>
            </a:r>
            <a:r>
              <a:rPr lang="en"/>
              <a:t> in the amount they buy it</a:t>
            </a:r>
            <a:r>
              <a:rPr lang="en"/>
              <a:t>. </a:t>
            </a:r>
            <a:endParaRPr/>
          </a:p>
        </p:txBody>
      </p:sp>
      <p:sp>
        <p:nvSpPr>
          <p:cNvPr id="233" name="Google Shape;233;p33"/>
          <p:cNvSpPr txBox="1"/>
          <p:nvPr>
            <p:ph idx="4" type="subTitle"/>
          </p:nvPr>
        </p:nvSpPr>
        <p:spPr>
          <a:xfrm>
            <a:off x="3060553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use energy from solar fields to power their manufacturing operations, and </a:t>
            </a:r>
            <a:r>
              <a:rPr lang="en"/>
              <a:t>receive</a:t>
            </a:r>
            <a:r>
              <a:rPr lang="en"/>
              <a:t> tax credits on using solar power.</a:t>
            </a:r>
            <a:endParaRPr/>
          </a:p>
        </p:txBody>
      </p:sp>
      <p:sp>
        <p:nvSpPr>
          <p:cNvPr id="234" name="Google Shape;234;p33"/>
          <p:cNvSpPr txBox="1"/>
          <p:nvPr>
            <p:ph idx="7" type="subTitle"/>
          </p:nvPr>
        </p:nvSpPr>
        <p:spPr>
          <a:xfrm>
            <a:off x="555050" y="1336275"/>
            <a:ext cx="209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Venture Investment</a:t>
            </a:r>
            <a:endParaRPr/>
          </a:p>
        </p:txBody>
      </p:sp>
      <p:sp>
        <p:nvSpPr>
          <p:cNvPr id="235" name="Google Shape;235;p33"/>
          <p:cNvSpPr txBox="1"/>
          <p:nvPr>
            <p:ph idx="8" type="subTitle"/>
          </p:nvPr>
        </p:nvSpPr>
        <p:spPr>
          <a:xfrm>
            <a:off x="3060553" y="1336275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S-B </a:t>
            </a:r>
            <a:r>
              <a:rPr lang="en"/>
              <a:t>Finance</a:t>
            </a:r>
            <a:r>
              <a:rPr lang="en"/>
              <a:t> </a:t>
            </a:r>
            <a:endParaRPr/>
          </a:p>
        </p:txBody>
      </p:sp>
      <p:sp>
        <p:nvSpPr>
          <p:cNvPr id="236" name="Google Shape;236;p33"/>
          <p:cNvSpPr txBox="1"/>
          <p:nvPr>
            <p:ph idx="9" type="subTitle"/>
          </p:nvPr>
        </p:nvSpPr>
        <p:spPr>
          <a:xfrm>
            <a:off x="5553505" y="1336275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Fields</a:t>
            </a:r>
            <a:endParaRPr/>
          </a:p>
        </p:txBody>
      </p:sp>
      <p:sp>
        <p:nvSpPr>
          <p:cNvPr id="237" name="Google Shape;237;p33"/>
          <p:cNvSpPr txBox="1"/>
          <p:nvPr>
            <p:ph idx="5" type="subTitle"/>
          </p:nvPr>
        </p:nvSpPr>
        <p:spPr>
          <a:xfrm>
            <a:off x="5553505" y="1710160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fields are installed on California land for use by companies. </a:t>
            </a:r>
            <a:endParaRPr/>
          </a:p>
        </p:txBody>
      </p:sp>
      <p:sp>
        <p:nvSpPr>
          <p:cNvPr id="238" name="Google Shape;238;p33"/>
          <p:cNvSpPr txBox="1"/>
          <p:nvPr>
            <p:ph idx="6" type="subTitle"/>
          </p:nvPr>
        </p:nvSpPr>
        <p:spPr>
          <a:xfrm>
            <a:off x="5553505" y="3440452"/>
            <a:ext cx="21558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pay S-B finance for energy, and S-B Finance takes a percentage of the tax credits the company </a:t>
            </a:r>
            <a:r>
              <a:rPr lang="en"/>
              <a:t>receives</a:t>
            </a:r>
            <a:r>
              <a:rPr lang="en"/>
              <a:t>. </a:t>
            </a:r>
            <a:endParaRPr/>
          </a:p>
        </p:txBody>
      </p:sp>
      <p:sp>
        <p:nvSpPr>
          <p:cNvPr id="239" name="Google Shape;239;p33"/>
          <p:cNvSpPr txBox="1"/>
          <p:nvPr>
            <p:ph idx="13" type="subTitle"/>
          </p:nvPr>
        </p:nvSpPr>
        <p:spPr>
          <a:xfrm>
            <a:off x="491400" y="3063349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</a:t>
            </a:r>
            <a:r>
              <a:rPr lang="en"/>
              <a:t> Fields</a:t>
            </a:r>
            <a:endParaRPr/>
          </a:p>
        </p:txBody>
      </p:sp>
      <p:sp>
        <p:nvSpPr>
          <p:cNvPr id="240" name="Google Shape;240;p33"/>
          <p:cNvSpPr txBox="1"/>
          <p:nvPr>
            <p:ph idx="14" type="subTitle"/>
          </p:nvPr>
        </p:nvSpPr>
        <p:spPr>
          <a:xfrm>
            <a:off x="3060553" y="3063351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241" name="Google Shape;241;p33"/>
          <p:cNvSpPr txBox="1"/>
          <p:nvPr>
            <p:ph idx="15" type="subTitle"/>
          </p:nvPr>
        </p:nvSpPr>
        <p:spPr>
          <a:xfrm>
            <a:off x="5553505" y="3063351"/>
            <a:ext cx="2155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S-B </a:t>
            </a:r>
            <a:r>
              <a:rPr lang="en"/>
              <a:t>Finance</a:t>
            </a:r>
            <a:r>
              <a:rPr lang="en"/>
              <a:t> </a:t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2647200" y="1336750"/>
            <a:ext cx="3786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5120325" y="1356825"/>
            <a:ext cx="3786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2647200" y="3115550"/>
            <a:ext cx="3786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5174900" y="3115550"/>
            <a:ext cx="378600" cy="1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newable Energy in Vietnam Project Proposal by Slidesgo">
  <a:themeElements>
    <a:clrScheme name="Simple Light">
      <a:dk1>
        <a:srgbClr val="191919"/>
      </a:dk1>
      <a:lt1>
        <a:srgbClr val="FFFFFF"/>
      </a:lt1>
      <a:dk2>
        <a:srgbClr val="697477"/>
      </a:dk2>
      <a:lt2>
        <a:srgbClr val="EEEEEE"/>
      </a:lt2>
      <a:accent1>
        <a:srgbClr val="B9EB7B"/>
      </a:accent1>
      <a:accent2>
        <a:srgbClr val="469127"/>
      </a:accent2>
      <a:accent3>
        <a:srgbClr val="366EE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